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8" r:id="rId3"/>
    <p:sldId id="260" r:id="rId4"/>
    <p:sldId id="357" r:id="rId5"/>
    <p:sldId id="346" r:id="rId6"/>
    <p:sldId id="356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261" r:id="rId28"/>
    <p:sldId id="262" r:id="rId29"/>
    <p:sldId id="278" r:id="rId30"/>
    <p:sldId id="279" r:id="rId31"/>
    <p:sldId id="280" r:id="rId32"/>
    <p:sldId id="276" r:id="rId33"/>
    <p:sldId id="281" r:id="rId34"/>
    <p:sldId id="282" r:id="rId35"/>
    <p:sldId id="271" r:id="rId36"/>
    <p:sldId id="283" r:id="rId37"/>
    <p:sldId id="284" r:id="rId38"/>
    <p:sldId id="272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273" r:id="rId48"/>
    <p:sldId id="292" r:id="rId49"/>
    <p:sldId id="293" r:id="rId50"/>
    <p:sldId id="274" r:id="rId51"/>
    <p:sldId id="294" r:id="rId52"/>
    <p:sldId id="295" r:id="rId53"/>
    <p:sldId id="296" r:id="rId54"/>
    <p:sldId id="297" r:id="rId55"/>
    <p:sldId id="306" r:id="rId56"/>
    <p:sldId id="307" r:id="rId57"/>
    <p:sldId id="308" r:id="rId58"/>
    <p:sldId id="309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974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3761A-9D93-4144-A731-A85A3B86A506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E7C26-9AAB-4EF5-9C44-A0AA94CD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96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5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3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7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37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9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61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94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4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5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79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1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388B6-3914-42A6-81BD-9E7FB5EABABA}" type="datetimeFigureOut">
              <a:rPr lang="ko-KR" altLang="en-US" smtClean="0"/>
              <a:t>2021-06-17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932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42417" y="1122363"/>
            <a:ext cx="9507166" cy="238760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>
                <a:latin typeface="+mn-lt"/>
                <a:cs typeface="Arial" panose="020B0604020202020204" pitchFamily="34" charset="0"/>
              </a:rPr>
              <a:t>CMU Security Specialist Course</a:t>
            </a:r>
            <a:r>
              <a:rPr lang="en-US" altLang="ko-KR" sz="4400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en-US" altLang="ko-KR" sz="4400" dirty="0" smtClean="0">
                <a:latin typeface="+mn-lt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en-US" altLang="ko-KR" sz="2000" dirty="0" smtClean="0">
                <a:latin typeface="+mn-lt"/>
                <a:cs typeface="Arial" panose="020B0604020202020204" pitchFamily="34" charset="0"/>
              </a:rPr>
            </a:br>
            <a:r>
              <a:rPr lang="en-US" altLang="ko-KR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rPr>
              <a:t>Team Project </a:t>
            </a:r>
            <a:r>
              <a:rPr lang="en-US" altLang="ko-KR" sz="3600" dirty="0" smtClean="0">
                <a:solidFill>
                  <a:srgbClr val="92D050"/>
                </a:solidFill>
                <a:latin typeface="+mn-lt"/>
                <a:cs typeface="Arial" panose="020B0604020202020204" pitchFamily="34" charset="0"/>
              </a:rPr>
              <a:t>Phase </a:t>
            </a:r>
            <a:r>
              <a:rPr lang="en-US" altLang="ko-KR" sz="3600" dirty="0" smtClean="0">
                <a:solidFill>
                  <a:srgbClr val="92D050"/>
                </a:solidFill>
                <a:latin typeface="+mn-lt"/>
                <a:cs typeface="Arial" panose="020B0604020202020204" pitchFamily="34" charset="0"/>
              </a:rPr>
              <a:t>1</a:t>
            </a:r>
            <a:endParaRPr lang="ko-KR" altLang="en-US" sz="4400">
              <a:solidFill>
                <a:srgbClr val="92D050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34940"/>
            <a:ext cx="9144000" cy="2488211"/>
          </a:xfrm>
        </p:spPr>
        <p:txBody>
          <a:bodyPr anchor="ctr">
            <a:normAutofit lnSpcReduction="10000"/>
          </a:bodyPr>
          <a:lstStyle/>
          <a:p>
            <a:pPr algn="r"/>
            <a:r>
              <a:rPr lang="en-US" altLang="ko-KR" sz="3000" dirty="0" smtClean="0">
                <a:solidFill>
                  <a:schemeClr val="bg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Six senses</a:t>
            </a:r>
            <a:r>
              <a:rPr lang="en-US" altLang="ko-KR" sz="3000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rgbClr val="92D050"/>
                </a:solidFill>
                <a:cs typeface="Arial" panose="020B0604020202020204" pitchFamily="34" charset="0"/>
              </a:rPr>
              <a:t>Team 6</a:t>
            </a:r>
            <a:endParaRPr lang="en-US" altLang="ko-KR" sz="3000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Seongju</a:t>
            </a:r>
            <a:r>
              <a:rPr lang="en-US" altLang="ko-KR" sz="2000" dirty="0" smtClean="0">
                <a:cs typeface="Arial" panose="020B0604020202020204" pitchFamily="34" charset="0"/>
              </a:rPr>
              <a:t> Moon (L)</a:t>
            </a: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Kyungnam</a:t>
            </a:r>
            <a:r>
              <a:rPr lang="en-US" altLang="ko-KR" sz="2000" dirty="0" smtClean="0">
                <a:cs typeface="Arial" panose="020B0604020202020204" pitchFamily="34" charset="0"/>
              </a:rPr>
              <a:t> Bae (E)</a:t>
            </a: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Jinmo</a:t>
            </a:r>
            <a:r>
              <a:rPr lang="en-US" altLang="ko-KR" sz="2000" dirty="0" smtClean="0">
                <a:cs typeface="Arial" panose="020B0604020202020204" pitchFamily="34" charset="0"/>
              </a:rPr>
              <a:t> Kim (A)</a:t>
            </a: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Jeonghwan</a:t>
            </a:r>
            <a:r>
              <a:rPr lang="en-US" altLang="ko-KR" sz="2000" dirty="0" smtClean="0">
                <a:cs typeface="Arial" panose="020B0604020202020204" pitchFamily="34" charset="0"/>
              </a:rPr>
              <a:t> </a:t>
            </a:r>
            <a:r>
              <a:rPr lang="en-US" altLang="ko-KR" sz="2000" dirty="0" err="1" smtClean="0">
                <a:cs typeface="Arial" panose="020B0604020202020204" pitchFamily="34" charset="0"/>
              </a:rPr>
              <a:t>Ahn</a:t>
            </a:r>
            <a:r>
              <a:rPr lang="en-US" altLang="ko-KR" sz="2000" dirty="0" smtClean="0">
                <a:cs typeface="Arial" panose="020B0604020202020204" pitchFamily="34" charset="0"/>
              </a:rPr>
              <a:t> (S)</a:t>
            </a:r>
          </a:p>
          <a:p>
            <a:pPr algn="r"/>
            <a:r>
              <a:rPr lang="en-US" altLang="ko-KR" sz="2000" dirty="0" smtClean="0">
                <a:cs typeface="Arial" panose="020B0604020202020204" pitchFamily="34" charset="0"/>
              </a:rPr>
              <a:t>* </a:t>
            </a:r>
            <a:r>
              <a:rPr lang="en-US" altLang="ko-KR" sz="2000" dirty="0" err="1" smtClean="0">
                <a:cs typeface="Arial" panose="020B0604020202020204" pitchFamily="34" charset="0"/>
              </a:rPr>
              <a:t>Byungchul</a:t>
            </a:r>
            <a:r>
              <a:rPr lang="en-US" altLang="ko-KR" sz="2000" dirty="0" smtClean="0">
                <a:cs typeface="Arial" panose="020B0604020202020204" pitchFamily="34" charset="0"/>
              </a:rPr>
              <a:t> Park (C)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6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750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461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0353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475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013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04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79213">
            <a:off x="4012090" y="-138205"/>
            <a:ext cx="5750571" cy="4052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04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79213">
            <a:off x="4012090" y="-138205"/>
            <a:ext cx="5750571" cy="4052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3249">
            <a:off x="-327214" y="3016243"/>
            <a:ext cx="4579109" cy="4095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273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79213">
            <a:off x="4012090" y="-138205"/>
            <a:ext cx="5750571" cy="4052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3249">
            <a:off x="-327214" y="3016243"/>
            <a:ext cx="4579109" cy="4095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74587">
            <a:off x="6630139" y="-61526"/>
            <a:ext cx="5915025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240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79213">
            <a:off x="4012090" y="-138205"/>
            <a:ext cx="5750571" cy="4052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3249">
            <a:off x="-327214" y="3016243"/>
            <a:ext cx="4579109" cy="4095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74587">
            <a:off x="6630139" y="-61526"/>
            <a:ext cx="5915025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02333">
            <a:off x="954517" y="1676036"/>
            <a:ext cx="5316952" cy="3373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848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65" y="0"/>
            <a:ext cx="1012286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55480" y="4314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Bae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8278" y="25246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Kim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8729" y="2988253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</a:t>
            </a:r>
            <a:r>
              <a:rPr lang="en-US" altLang="ko-KR" b="1" dirty="0" err="1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Ahn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947" y="276045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Park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9178" y="306813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Moon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79213">
            <a:off x="4012090" y="-138205"/>
            <a:ext cx="5750571" cy="4052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3249">
            <a:off x="-327214" y="3016243"/>
            <a:ext cx="4579109" cy="4095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74587">
            <a:off x="6630139" y="-61526"/>
            <a:ext cx="5915025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02333">
            <a:off x="954517" y="1676036"/>
            <a:ext cx="5316952" cy="3373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392962">
            <a:off x="7610822" y="3616614"/>
            <a:ext cx="4958256" cy="3599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16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79213">
            <a:off x="4012090" y="-138205"/>
            <a:ext cx="5750571" cy="4052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3249">
            <a:off x="-327214" y="3016243"/>
            <a:ext cx="4579109" cy="4095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74587">
            <a:off x="6630139" y="-61526"/>
            <a:ext cx="5915025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02333">
            <a:off x="954517" y="1676036"/>
            <a:ext cx="5316952" cy="3373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392962">
            <a:off x="7610822" y="3616614"/>
            <a:ext cx="4958256" cy="3599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09054">
            <a:off x="1440245" y="2578510"/>
            <a:ext cx="3656313" cy="4037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9226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79213">
            <a:off x="4012090" y="-138205"/>
            <a:ext cx="5750571" cy="4052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3249">
            <a:off x="-327214" y="3016243"/>
            <a:ext cx="4579109" cy="4095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74587">
            <a:off x="6630139" y="-61526"/>
            <a:ext cx="5915025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02333">
            <a:off x="954517" y="1676036"/>
            <a:ext cx="5316952" cy="3373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392962">
            <a:off x="7610822" y="3616614"/>
            <a:ext cx="4958256" cy="3599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09054">
            <a:off x="1440245" y="2578510"/>
            <a:ext cx="3656313" cy="4037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0114771">
            <a:off x="5938289" y="2208355"/>
            <a:ext cx="4714241" cy="3268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022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79213">
            <a:off x="4012090" y="-138205"/>
            <a:ext cx="5750571" cy="4052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3249">
            <a:off x="-327214" y="3016243"/>
            <a:ext cx="4579109" cy="4095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74587">
            <a:off x="6630139" y="-61526"/>
            <a:ext cx="5915025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02333">
            <a:off x="954517" y="1676036"/>
            <a:ext cx="5316952" cy="3373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392962">
            <a:off x="7610822" y="3616614"/>
            <a:ext cx="4958256" cy="3599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09054">
            <a:off x="1440245" y="2578510"/>
            <a:ext cx="3656313" cy="4037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0114771">
            <a:off x="5938289" y="2208355"/>
            <a:ext cx="4714241" cy="3268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497880">
            <a:off x="6291676" y="3997661"/>
            <a:ext cx="5431132" cy="3217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9264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79213">
            <a:off x="4012090" y="-138205"/>
            <a:ext cx="5750571" cy="4052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3249">
            <a:off x="-327214" y="3016243"/>
            <a:ext cx="4579109" cy="4095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74587">
            <a:off x="6630139" y="-61526"/>
            <a:ext cx="5915025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02333">
            <a:off x="954517" y="1676036"/>
            <a:ext cx="5316952" cy="3373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392962">
            <a:off x="7610822" y="3616614"/>
            <a:ext cx="4958256" cy="3599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09054">
            <a:off x="1440245" y="2578510"/>
            <a:ext cx="3656313" cy="4037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0114771">
            <a:off x="5938289" y="2208355"/>
            <a:ext cx="4714241" cy="3268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497880">
            <a:off x="6291676" y="3997661"/>
            <a:ext cx="5431132" cy="3217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383170">
            <a:off x="-552260" y="-211677"/>
            <a:ext cx="4338203" cy="2406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236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79213">
            <a:off x="4012090" y="-138205"/>
            <a:ext cx="5750571" cy="4052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3249">
            <a:off x="-327214" y="3016243"/>
            <a:ext cx="4579109" cy="4095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74587">
            <a:off x="6630139" y="-61526"/>
            <a:ext cx="5915025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02333">
            <a:off x="954517" y="1676036"/>
            <a:ext cx="5316952" cy="3373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392962">
            <a:off x="7610822" y="3616614"/>
            <a:ext cx="4958256" cy="3599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09054">
            <a:off x="1440245" y="2578510"/>
            <a:ext cx="3656313" cy="4037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0114771">
            <a:off x="5938289" y="2208355"/>
            <a:ext cx="4714241" cy="3268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497880">
            <a:off x="6291676" y="3997661"/>
            <a:ext cx="5431132" cy="3217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383170">
            <a:off x="-552260" y="-211677"/>
            <a:ext cx="4338203" cy="2406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210523">
            <a:off x="9136566" y="1952384"/>
            <a:ext cx="3916342" cy="2280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64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375013">
            <a:off x="7561554" y="-126637"/>
            <a:ext cx="4827680" cy="35145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089054">
            <a:off x="1185607" y="3296824"/>
            <a:ext cx="6451899" cy="35222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342075">
            <a:off x="-131612" y="-204021"/>
            <a:ext cx="2886075" cy="3133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919346">
            <a:off x="9543381" y="4250477"/>
            <a:ext cx="2486025" cy="280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78902">
            <a:off x="5965827" y="2908601"/>
            <a:ext cx="6345277" cy="39364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928606">
            <a:off x="-285320" y="3150360"/>
            <a:ext cx="5944003" cy="3086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79213">
            <a:off x="4012090" y="-138205"/>
            <a:ext cx="5750571" cy="4052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3249">
            <a:off x="-327214" y="3016243"/>
            <a:ext cx="4579109" cy="4095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074587">
            <a:off x="6630139" y="-61526"/>
            <a:ext cx="5915025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02333">
            <a:off x="954517" y="1676036"/>
            <a:ext cx="5316952" cy="3373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392962">
            <a:off x="7610822" y="3616614"/>
            <a:ext cx="4958256" cy="3599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309054">
            <a:off x="1440245" y="2578510"/>
            <a:ext cx="3656313" cy="4037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20114771">
            <a:off x="5938289" y="2208355"/>
            <a:ext cx="4714241" cy="3268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497880">
            <a:off x="6291676" y="3997661"/>
            <a:ext cx="5431132" cy="32173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rot="21383170">
            <a:off x="-552260" y="-211677"/>
            <a:ext cx="4338203" cy="24069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210523">
            <a:off x="9136566" y="1952384"/>
            <a:ext cx="3916342" cy="2280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20976543">
            <a:off x="3953796" y="2938466"/>
            <a:ext cx="2990850" cy="3257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84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Define security goal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Define assets to protect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Do threat modeling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Do risk assessment to prioritize items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Define security requirements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Derive mitigations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Construct architecture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Implement the mitigations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Verify the mitigations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4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5" y="146649"/>
            <a:ext cx="3535392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Define security goal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25283" y="2518913"/>
            <a:ext cx="8626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/>
              <a:t>“ Protect the </a:t>
            </a:r>
            <a:r>
              <a:rPr lang="en-US" altLang="ko-KR" sz="4800" dirty="0" smtClean="0">
                <a:solidFill>
                  <a:srgbClr val="C00000"/>
                </a:solidFill>
              </a:rPr>
              <a:t>user privacy</a:t>
            </a:r>
            <a:r>
              <a:rPr lang="en-US" altLang="ko-KR" sz="4800" dirty="0" smtClean="0"/>
              <a:t> information in our system. ”</a:t>
            </a:r>
            <a:endParaRPr lang="ko-KR" altLang="en-US" sz="4800"/>
          </a:p>
        </p:txBody>
      </p:sp>
    </p:spTree>
    <p:extLst>
      <p:ext uri="{BB962C8B-B14F-4D97-AF65-F5344CB8AC3E}">
        <p14:creationId xmlns:p14="http://schemas.microsoft.com/office/powerpoint/2010/main" val="154512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92D050"/>
                </a:solidFill>
                <a:cs typeface="Arial" panose="020B0604020202020204" pitchFamily="34" charset="0"/>
              </a:rPr>
              <a:t>Define assets to protect + Do threat modeling</a:t>
            </a:r>
            <a:endParaRPr lang="ko-KR" altLang="en-US" dirty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27715" y="2672630"/>
            <a:ext cx="3748087" cy="2242457"/>
            <a:chOff x="4267200" y="2169886"/>
            <a:chExt cx="3748087" cy="2242457"/>
          </a:xfrm>
        </p:grpSpPr>
        <p:grpSp>
          <p:nvGrpSpPr>
            <p:cNvPr id="2" name="그룹 1"/>
            <p:cNvGrpSpPr/>
            <p:nvPr/>
          </p:nvGrpSpPr>
          <p:grpSpPr>
            <a:xfrm>
              <a:off x="4552243" y="2405152"/>
              <a:ext cx="3180974" cy="1780977"/>
              <a:chOff x="4325265" y="2219900"/>
              <a:chExt cx="3180974" cy="178097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25265" y="2219900"/>
                <a:ext cx="1576462" cy="178097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901727" y="2852119"/>
                <a:ext cx="16045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 smtClean="0"/>
                  <a:t>+  name</a:t>
                </a:r>
                <a:endParaRPr lang="ko-KR" altLang="en-US" sz="2800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4267200" y="2169886"/>
              <a:ext cx="3748087" cy="2242457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215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Define security goal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Define assets to protect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Do threat modeling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Do risk assessment to prioritize items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Define security requirements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Derive mitigations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Construct architecture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Implement the mitigations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Verify the mitigations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92D050"/>
                </a:solidFill>
                <a:cs typeface="Arial" panose="020B0604020202020204" pitchFamily="34" charset="0"/>
              </a:rPr>
              <a:t>Define assets to protect + Do threat modeling</a:t>
            </a:r>
            <a:endParaRPr lang="ko-KR" altLang="en-US" dirty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6898" y="2397642"/>
            <a:ext cx="2832698" cy="2792432"/>
            <a:chOff x="8408132" y="2018256"/>
            <a:chExt cx="2832698" cy="279243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8132" y="2018256"/>
              <a:ext cx="2809875" cy="18383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8408132" y="3856581"/>
              <a:ext cx="28326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/>
                <a:t>#privacy #stalker</a:t>
              </a:r>
            </a:p>
            <a:p>
              <a:r>
                <a:rPr lang="en-US" altLang="ko-KR" sz="2800" dirty="0" smtClean="0"/>
                <a:t>#name</a:t>
              </a:r>
              <a:endParaRPr lang="ko-KR" altLang="en-US" sz="280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027715" y="2672630"/>
            <a:ext cx="3748087" cy="2242457"/>
            <a:chOff x="4267200" y="2169886"/>
            <a:chExt cx="3748087" cy="2242457"/>
          </a:xfrm>
        </p:grpSpPr>
        <p:grpSp>
          <p:nvGrpSpPr>
            <p:cNvPr id="2" name="그룹 1"/>
            <p:cNvGrpSpPr/>
            <p:nvPr/>
          </p:nvGrpSpPr>
          <p:grpSpPr>
            <a:xfrm>
              <a:off x="4552243" y="2405152"/>
              <a:ext cx="3180974" cy="1780977"/>
              <a:chOff x="4325265" y="2219900"/>
              <a:chExt cx="3180974" cy="178097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25265" y="2219900"/>
                <a:ext cx="1576462" cy="178097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901727" y="2852119"/>
                <a:ext cx="16045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 smtClean="0"/>
                  <a:t>+  name</a:t>
                </a:r>
                <a:endParaRPr lang="ko-KR" altLang="en-US" sz="2800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4267200" y="2169886"/>
              <a:ext cx="3748087" cy="2242457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897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92D050"/>
                </a:solidFill>
                <a:cs typeface="Arial" panose="020B0604020202020204" pitchFamily="34" charset="0"/>
              </a:rPr>
              <a:t>Define assets to protect + Do threat modeling</a:t>
            </a:r>
            <a:endParaRPr lang="ko-KR" altLang="en-US" dirty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6898" y="2397642"/>
            <a:ext cx="2832698" cy="2792432"/>
            <a:chOff x="8408132" y="2018256"/>
            <a:chExt cx="2832698" cy="2792432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8132" y="2018256"/>
              <a:ext cx="2809875" cy="18383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/>
            <p:cNvSpPr txBox="1"/>
            <p:nvPr/>
          </p:nvSpPr>
          <p:spPr>
            <a:xfrm>
              <a:off x="8408132" y="3856581"/>
              <a:ext cx="28326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/>
                <a:t>#privacy #stalker</a:t>
              </a:r>
            </a:p>
            <a:p>
              <a:r>
                <a:rPr lang="en-US" altLang="ko-KR" sz="2800" dirty="0" smtClean="0"/>
                <a:t>#name</a:t>
              </a:r>
              <a:endParaRPr lang="ko-KR" altLang="en-US" sz="280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383921" y="2424634"/>
            <a:ext cx="3545771" cy="2738447"/>
            <a:chOff x="8457543" y="2459494"/>
            <a:chExt cx="3545771" cy="273844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7544" y="2459494"/>
              <a:ext cx="2414588" cy="17843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8457543" y="4243834"/>
              <a:ext cx="35457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/>
                <a:t>#authentication #2FA</a:t>
              </a:r>
            </a:p>
            <a:p>
              <a:r>
                <a:rPr lang="en-US" altLang="ko-KR" sz="2800" dirty="0" smtClean="0"/>
                <a:t>#face #recognition</a:t>
              </a:r>
              <a:endParaRPr lang="ko-KR" altLang="en-US" sz="2800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027715" y="2672630"/>
            <a:ext cx="3748087" cy="2242457"/>
            <a:chOff x="4267200" y="2169886"/>
            <a:chExt cx="3748087" cy="2242457"/>
          </a:xfrm>
        </p:grpSpPr>
        <p:grpSp>
          <p:nvGrpSpPr>
            <p:cNvPr id="2" name="그룹 1"/>
            <p:cNvGrpSpPr/>
            <p:nvPr/>
          </p:nvGrpSpPr>
          <p:grpSpPr>
            <a:xfrm>
              <a:off x="4552243" y="2405152"/>
              <a:ext cx="3180974" cy="1780977"/>
              <a:chOff x="4325265" y="2219900"/>
              <a:chExt cx="3180974" cy="178097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25265" y="2219900"/>
                <a:ext cx="1576462" cy="178097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5901727" y="2852119"/>
                <a:ext cx="16045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dirty="0" smtClean="0"/>
                  <a:t>+  name</a:t>
                </a:r>
                <a:endParaRPr lang="ko-KR" altLang="en-US" sz="2800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4267200" y="2169886"/>
              <a:ext cx="3748087" cy="2242457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3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92D050"/>
                </a:solidFill>
                <a:cs typeface="Arial" panose="020B0604020202020204" pitchFamily="34" charset="0"/>
              </a:rPr>
              <a:t>Define assets to protect + Do threat modeling</a:t>
            </a:r>
            <a:endParaRPr lang="ko-KR" altLang="en-US" dirty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55887" y="2884386"/>
            <a:ext cx="2757714" cy="1399211"/>
            <a:chOff x="5370287" y="2076960"/>
            <a:chExt cx="2757714" cy="139921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86246" y="2249929"/>
              <a:ext cx="2361326" cy="10205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370287" y="2076960"/>
              <a:ext cx="2757714" cy="1399211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24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92D050"/>
                </a:solidFill>
                <a:cs typeface="Arial" panose="020B0604020202020204" pitchFamily="34" charset="0"/>
              </a:rPr>
              <a:t>Define assets to protect + Do threat modeling</a:t>
            </a:r>
            <a:endParaRPr lang="ko-KR" altLang="en-US" dirty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52718" y="2214767"/>
            <a:ext cx="3785333" cy="2738447"/>
            <a:chOff x="2180579" y="3583992"/>
            <a:chExt cx="3785333" cy="273844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580" y="3583992"/>
              <a:ext cx="2414588" cy="17843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2180579" y="5368332"/>
              <a:ext cx="37853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/>
                <a:t>#authentication</a:t>
              </a:r>
            </a:p>
            <a:p>
              <a:r>
                <a:rPr lang="en-US" altLang="ko-KR" sz="2800" dirty="0" smtClean="0"/>
                <a:t>#login #password</a:t>
              </a:r>
              <a:endParaRPr lang="ko-KR" altLang="en-US" sz="280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55887" y="2884386"/>
            <a:ext cx="2757714" cy="1399211"/>
            <a:chOff x="5370287" y="2076960"/>
            <a:chExt cx="2757714" cy="139921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246" y="2249929"/>
              <a:ext cx="2361326" cy="10205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370287" y="2076960"/>
              <a:ext cx="2757714" cy="1399211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940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92D050"/>
                </a:solidFill>
                <a:cs typeface="Arial" panose="020B0604020202020204" pitchFamily="34" charset="0"/>
              </a:rPr>
              <a:t>Define assets to protect + Do threat modeling</a:t>
            </a:r>
            <a:endParaRPr lang="ko-KR" altLang="en-US" dirty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52718" y="2214767"/>
            <a:ext cx="3785333" cy="2738447"/>
            <a:chOff x="2180579" y="3583992"/>
            <a:chExt cx="3785333" cy="2738447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80580" y="3583992"/>
              <a:ext cx="2414588" cy="17843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3" name="TextBox 22"/>
            <p:cNvSpPr txBox="1"/>
            <p:nvPr/>
          </p:nvSpPr>
          <p:spPr>
            <a:xfrm>
              <a:off x="2180579" y="5368332"/>
              <a:ext cx="378533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/>
                <a:t>#authentication</a:t>
              </a:r>
            </a:p>
            <a:p>
              <a:r>
                <a:rPr lang="en-US" altLang="ko-KR" sz="2800" dirty="0" smtClean="0"/>
                <a:t>#login #password</a:t>
              </a:r>
              <a:endParaRPr lang="ko-KR" altLang="en-US" sz="280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55887" y="2884386"/>
            <a:ext cx="2757714" cy="1399211"/>
            <a:chOff x="5370287" y="2076960"/>
            <a:chExt cx="2757714" cy="139921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246" y="2249929"/>
              <a:ext cx="2361326" cy="10205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370287" y="2076960"/>
              <a:ext cx="2757714" cy="1399211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002181" y="2386868"/>
            <a:ext cx="2832698" cy="2361545"/>
            <a:chOff x="8015287" y="566827"/>
            <a:chExt cx="2832698" cy="236154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15287" y="566827"/>
              <a:ext cx="2809875" cy="18383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8015287" y="2405152"/>
              <a:ext cx="28326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/>
                <a:t>#privacy</a:t>
              </a:r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7003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92D050"/>
                </a:solidFill>
                <a:cs typeface="Arial" panose="020B0604020202020204" pitchFamily="34" charset="0"/>
              </a:rPr>
              <a:t>Define assets to protect + Do threat modeling</a:t>
            </a:r>
            <a:endParaRPr lang="ko-KR" altLang="en-US" dirty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911945" y="2405152"/>
            <a:ext cx="1851712" cy="2608237"/>
            <a:chOff x="4984517" y="2130676"/>
            <a:chExt cx="1851712" cy="26082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3943" y="2291882"/>
              <a:ext cx="1495425" cy="22574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직사각형 16"/>
            <p:cNvSpPr/>
            <p:nvPr/>
          </p:nvSpPr>
          <p:spPr>
            <a:xfrm>
              <a:off x="4984517" y="2130676"/>
              <a:ext cx="1851712" cy="2608237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742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92D050"/>
                </a:solidFill>
                <a:cs typeface="Arial" panose="020B0604020202020204" pitchFamily="34" charset="0"/>
              </a:rPr>
              <a:t>Define assets to protect + Do threat modeling</a:t>
            </a:r>
            <a:endParaRPr lang="ko-KR" altLang="en-US" dirty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494537" y="2553693"/>
            <a:ext cx="3042384" cy="2307560"/>
            <a:chOff x="1204010" y="4183702"/>
            <a:chExt cx="3042384" cy="230756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010" y="4183702"/>
              <a:ext cx="2414588" cy="17843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204010" y="5968042"/>
              <a:ext cx="3042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/>
                <a:t>#authentication</a:t>
              </a:r>
              <a:endParaRPr lang="ko-KR" altLang="en-US" sz="280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48367" y="2514297"/>
            <a:ext cx="2832698" cy="2361545"/>
            <a:chOff x="8015287" y="566827"/>
            <a:chExt cx="2832698" cy="236154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5287" y="566827"/>
              <a:ext cx="2809875" cy="18383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8015287" y="2405152"/>
              <a:ext cx="28326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/>
                <a:t>#privacy</a:t>
              </a:r>
              <a:endParaRPr lang="ko-KR" altLang="en-US" sz="280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911945" y="2405152"/>
            <a:ext cx="1851712" cy="2608237"/>
            <a:chOff x="4984517" y="2130676"/>
            <a:chExt cx="1851712" cy="26082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3943" y="2291882"/>
              <a:ext cx="1495425" cy="22574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직사각형 16"/>
            <p:cNvSpPr/>
            <p:nvPr/>
          </p:nvSpPr>
          <p:spPr>
            <a:xfrm>
              <a:off x="4984517" y="2130676"/>
              <a:ext cx="1851712" cy="2608237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616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Define assets to protect + Do threat modeling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494537" y="2553693"/>
            <a:ext cx="3042384" cy="2307560"/>
            <a:chOff x="1204010" y="4183702"/>
            <a:chExt cx="3042384" cy="230756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4010" y="4183702"/>
              <a:ext cx="2414588" cy="17843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1204010" y="5968042"/>
              <a:ext cx="30423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#authentication</a:t>
              </a:r>
              <a:endParaRPr lang="ko-KR" altLang="en-US" sz="280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48367" y="2514297"/>
            <a:ext cx="2832698" cy="2361545"/>
            <a:chOff x="8015287" y="566827"/>
            <a:chExt cx="2832698" cy="236154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5287" y="566827"/>
              <a:ext cx="2809875" cy="18383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8015287" y="2405152"/>
              <a:ext cx="28326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#privacy</a:t>
              </a:r>
              <a:endParaRPr lang="ko-KR" altLang="en-US" sz="280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911945" y="2405152"/>
            <a:ext cx="1851712" cy="2608237"/>
            <a:chOff x="4984517" y="2130676"/>
            <a:chExt cx="1851712" cy="26082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3943" y="2291882"/>
              <a:ext cx="1495425" cy="22574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직사각형 16"/>
            <p:cNvSpPr/>
            <p:nvPr/>
          </p:nvSpPr>
          <p:spPr>
            <a:xfrm>
              <a:off x="4984517" y="2130676"/>
              <a:ext cx="1851712" cy="2608237"/>
            </a:xfrm>
            <a:prstGeom prst="rect">
              <a:avLst/>
            </a:prstGeom>
            <a:noFill/>
            <a:ln w="57150">
              <a:solidFill>
                <a:schemeClr val="bg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/>
          <p:cNvSpPr txBox="1"/>
          <p:nvPr/>
        </p:nvSpPr>
        <p:spPr>
          <a:xfrm rot="21139466">
            <a:off x="1725283" y="2675571"/>
            <a:ext cx="86264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rgbClr val="C00000"/>
                </a:solidFill>
              </a:rPr>
              <a:t>IMPORTANT ASSUMPTION</a:t>
            </a:r>
          </a:p>
          <a:p>
            <a:pPr algn="ctr"/>
            <a:r>
              <a:rPr lang="en-US" altLang="ko-KR" sz="2800" dirty="0" smtClean="0"/>
              <a:t>The root of trust is trustworthy,</a:t>
            </a:r>
          </a:p>
          <a:p>
            <a:pPr algn="ctr"/>
            <a:r>
              <a:rPr lang="en-US" altLang="ko-KR" sz="28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which is the </a:t>
            </a:r>
            <a:r>
              <a:rPr lang="en-US" altLang="ko-KR" sz="28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way to keep the KEYs </a:t>
            </a:r>
            <a:r>
              <a:rPr lang="en-US" altLang="ko-KR" sz="28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secure.</a:t>
            </a:r>
            <a:endParaRPr lang="ko-KR" altLang="en-US" sz="480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7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959523" y="1124857"/>
            <a:ext cx="7247627" cy="5048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Separate meta data from image on network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TLS in network communication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9299" y="2758710"/>
            <a:ext cx="3180974" cy="1780977"/>
            <a:chOff x="589844" y="2660887"/>
            <a:chExt cx="3180974" cy="178097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44" y="2660887"/>
              <a:ext cx="1576462" cy="17809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2166306" y="3293106"/>
              <a:ext cx="16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/>
                <a:t>+  name</a:t>
              </a:r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1572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959523" y="1124857"/>
            <a:ext cx="7247627" cy="5048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Separate meta data from image on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TLS in network communication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9299" y="2758710"/>
            <a:ext cx="3180974" cy="1780977"/>
            <a:chOff x="589844" y="2660887"/>
            <a:chExt cx="3180974" cy="178097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44" y="2660887"/>
              <a:ext cx="1576462" cy="17809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2166306" y="3293106"/>
              <a:ext cx="16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/>
                <a:t>+  name</a:t>
              </a:r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3676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9600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959523" y="1124857"/>
            <a:ext cx="7247627" cy="5048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Separate meta data from image on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TLS in network communication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9299" y="2758710"/>
            <a:ext cx="3180974" cy="1780977"/>
            <a:chOff x="589844" y="2660887"/>
            <a:chExt cx="3180974" cy="178097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44" y="2660887"/>
              <a:ext cx="1576462" cy="17809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2166306" y="3293106"/>
              <a:ext cx="16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/>
                <a:t>+  name</a:t>
              </a:r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14818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959523" y="1124857"/>
            <a:ext cx="7247627" cy="5048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Separate meta data from image on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TLS in network communication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9299" y="2758710"/>
            <a:ext cx="3180974" cy="1780977"/>
            <a:chOff x="589844" y="2660887"/>
            <a:chExt cx="3180974" cy="178097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44" y="2660887"/>
              <a:ext cx="1576462" cy="17809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2166306" y="3293106"/>
              <a:ext cx="16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/>
                <a:t>+  name</a:t>
              </a:r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77624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959523" y="1124857"/>
            <a:ext cx="7247627" cy="5048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Separate meta data from image on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TLS in network communication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9299" y="2758710"/>
            <a:ext cx="3180974" cy="1780977"/>
            <a:chOff x="589844" y="2660887"/>
            <a:chExt cx="3180974" cy="178097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44" y="2660887"/>
              <a:ext cx="1576462" cy="17809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2166306" y="3293106"/>
              <a:ext cx="16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/>
                <a:t>+  name</a:t>
              </a:r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72957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959523" y="1124857"/>
            <a:ext cx="7247627" cy="5048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Separate meta data from image on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TLS in network communication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9299" y="2758710"/>
            <a:ext cx="3180974" cy="1780977"/>
            <a:chOff x="589844" y="2660887"/>
            <a:chExt cx="3180974" cy="178097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44" y="2660887"/>
              <a:ext cx="1576462" cy="17809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2166306" y="3293106"/>
              <a:ext cx="16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/>
                <a:t>+  name</a:t>
              </a:r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91642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959523" y="1124857"/>
            <a:ext cx="7247627" cy="5048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Separate meta data from image on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TLS in network communication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9299" y="2758710"/>
            <a:ext cx="3180974" cy="1780977"/>
            <a:chOff x="589844" y="2660887"/>
            <a:chExt cx="3180974" cy="178097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44" y="2660887"/>
              <a:ext cx="1576462" cy="17809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2166306" y="3293106"/>
              <a:ext cx="16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/>
                <a:t>+  name</a:t>
              </a:r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10380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959523" y="1124857"/>
            <a:ext cx="7247627" cy="5048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Separate meta data from image on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TLS in network communication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9299" y="2758710"/>
            <a:ext cx="3180974" cy="1780977"/>
            <a:chOff x="589844" y="2660887"/>
            <a:chExt cx="3180974" cy="178097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44" y="2660887"/>
              <a:ext cx="1576462" cy="17809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2166306" y="3293106"/>
              <a:ext cx="16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/>
                <a:t>+  name</a:t>
              </a:r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82183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959523" y="1124857"/>
            <a:ext cx="7247627" cy="504868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Separate meta data from image on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TLS in network communication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09299" y="2758710"/>
            <a:ext cx="3180974" cy="1780977"/>
            <a:chOff x="589844" y="2660887"/>
            <a:chExt cx="3180974" cy="178097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844" y="2660887"/>
              <a:ext cx="1576462" cy="17809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>
              <a:off x="2166306" y="3293106"/>
              <a:ext cx="16045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/>
                <a:t>+  name</a:t>
              </a:r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40353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9" y="3138912"/>
            <a:ext cx="2361326" cy="1020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3959523" y="2823675"/>
            <a:ext cx="7247627" cy="16510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Encrypt the hashed credential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TLS in network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95545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9" y="3138912"/>
            <a:ext cx="2361326" cy="1020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3959523" y="2823675"/>
            <a:ext cx="7247627" cy="16510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Encrypt the hashed credential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TLS in network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4695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9" y="3138912"/>
            <a:ext cx="2361326" cy="10205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3959523" y="2823675"/>
            <a:ext cx="7247627" cy="16510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Encrypt the hashed credential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TLS in network communication</a:t>
            </a:r>
          </a:p>
        </p:txBody>
      </p:sp>
    </p:spTree>
    <p:extLst>
      <p:ext uri="{BB962C8B-B14F-4D97-AF65-F5344CB8AC3E}">
        <p14:creationId xmlns:p14="http://schemas.microsoft.com/office/powerpoint/2010/main" val="9162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277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02" y="2520486"/>
            <a:ext cx="1495425" cy="225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3959523" y="2823675"/>
            <a:ext cx="7247627" cy="16510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Embed the root key into code obfuscated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TLS in network communication</a:t>
            </a:r>
          </a:p>
        </p:txBody>
      </p:sp>
    </p:spTree>
    <p:extLst>
      <p:ext uri="{BB962C8B-B14F-4D97-AF65-F5344CB8AC3E}">
        <p14:creationId xmlns:p14="http://schemas.microsoft.com/office/powerpoint/2010/main" val="5270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02" y="2520486"/>
            <a:ext cx="1495425" cy="225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3959523" y="2823675"/>
            <a:ext cx="7247627" cy="16510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Embed the root key into code obfuscated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TLS in network communication</a:t>
            </a:r>
          </a:p>
        </p:txBody>
      </p:sp>
    </p:spTree>
    <p:extLst>
      <p:ext uri="{BB962C8B-B14F-4D97-AF65-F5344CB8AC3E}">
        <p14:creationId xmlns:p14="http://schemas.microsoft.com/office/powerpoint/2010/main" val="72657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02" y="2520486"/>
            <a:ext cx="1495425" cy="225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3959523" y="2823675"/>
            <a:ext cx="7247627" cy="165104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Embed the root key into code obfuscated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TLS in network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01868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59657" y="812802"/>
            <a:ext cx="11843657" cy="587102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Encrypt the hashed credential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Separate meta data from image on </a:t>
            </a:r>
            <a:r>
              <a:rPr lang="en-US" altLang="ko-KR" dirty="0" smtClean="0">
                <a:cs typeface="Arial" panose="020B0604020202020204" pitchFamily="34" charset="0"/>
              </a:rPr>
              <a:t>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Embed the root key into code obfuscated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TLS in network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8913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7030A0"/>
                </a:solidFill>
                <a:cs typeface="Arial" panose="020B0604020202020204" pitchFamily="34" charset="0"/>
              </a:rPr>
              <a:t>Construct architecture</a:t>
            </a:r>
            <a:endParaRPr lang="ko-KR" altLang="en-US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602696"/>
            <a:ext cx="10001250" cy="4276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591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7030A0"/>
                </a:solidFill>
                <a:cs typeface="Arial" panose="020B0604020202020204" pitchFamily="34" charset="0"/>
              </a:rPr>
              <a:t>Construct architecture</a:t>
            </a:r>
            <a:endParaRPr lang="ko-KR" altLang="en-US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8294" y="1182914"/>
            <a:ext cx="330850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 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 smtClean="0"/>
              <a:t>.</a:t>
            </a:r>
            <a:endParaRPr lang="en-US" altLang="ko-KR" sz="1600" dirty="0"/>
          </a:p>
          <a:p>
            <a:r>
              <a:rPr lang="en-US" altLang="ko-KR" sz="1600" dirty="0">
                <a:latin typeface="+mn-ea"/>
              </a:rPr>
              <a:t>└── </a:t>
            </a:r>
            <a:r>
              <a:rPr lang="en-US" altLang="ko-KR" sz="1600" dirty="0" smtClean="0"/>
              <a:t>source</a:t>
            </a:r>
            <a:endParaRPr lang="en-US" altLang="ko-KR" sz="1600" dirty="0"/>
          </a:p>
          <a:p>
            <a:r>
              <a:rPr lang="en-US" altLang="ko-KR" sz="1600" dirty="0">
                <a:latin typeface="+mn-ea"/>
              </a:rPr>
              <a:t>    ├── </a:t>
            </a:r>
            <a:r>
              <a:rPr lang="en-US" altLang="ko-KR" sz="1600" dirty="0"/>
              <a:t>client</a:t>
            </a:r>
          </a:p>
          <a:p>
            <a:r>
              <a:rPr lang="en-US" altLang="ko-KR" sz="1600" dirty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│</a:t>
            </a:r>
            <a:r>
              <a:rPr lang="en-US" altLang="ko-KR" sz="1600" dirty="0">
                <a:latin typeface="+mn-ea"/>
              </a:rPr>
              <a:t>   └── </a:t>
            </a:r>
            <a:r>
              <a:rPr lang="en-US" altLang="ko-KR" sz="1600" dirty="0" err="1" smtClean="0"/>
              <a:t>src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├── </a:t>
            </a:r>
            <a:r>
              <a:rPr lang="en-US" altLang="ko-KR" sz="1600" dirty="0"/>
              <a:t>common</a:t>
            </a:r>
          </a:p>
          <a:p>
            <a:r>
              <a:rPr lang="en-US" altLang="ko-KR" sz="1600" dirty="0">
                <a:latin typeface="+mn-ea"/>
              </a:rPr>
              <a:t>    │   ├── </a:t>
            </a:r>
            <a:r>
              <a:rPr lang="en-US" altLang="ko-KR" sz="1600" dirty="0" smtClean="0"/>
              <a:t>keys</a:t>
            </a:r>
            <a:endParaRPr lang="en-US" altLang="ko-KR" sz="1600" dirty="0"/>
          </a:p>
          <a:p>
            <a:r>
              <a:rPr lang="en-US" altLang="ko-KR" sz="1600" dirty="0">
                <a:latin typeface="+mn-ea"/>
              </a:rPr>
              <a:t>    │   │   ├── </a:t>
            </a:r>
            <a:r>
              <a:rPr lang="en-US" altLang="ko-KR" sz="1600" dirty="0" smtClean="0"/>
              <a:t>ca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│   │   ├── </a:t>
            </a:r>
            <a:r>
              <a:rPr lang="en-US" altLang="ko-KR" sz="1600" dirty="0" smtClean="0"/>
              <a:t>client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│   │   └── </a:t>
            </a:r>
            <a:r>
              <a:rPr lang="en-US" altLang="ko-KR" sz="1600" dirty="0" smtClean="0"/>
              <a:t>server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│   └── </a:t>
            </a:r>
            <a:r>
              <a:rPr lang="en-US" altLang="ko-KR" sz="1600" dirty="0"/>
              <a:t>libs</a:t>
            </a:r>
          </a:p>
          <a:p>
            <a:r>
              <a:rPr lang="en-US" altLang="ko-KR" sz="1600" dirty="0">
                <a:latin typeface="+mn-ea"/>
              </a:rPr>
              <a:t>    │       └── </a:t>
            </a:r>
            <a:r>
              <a:rPr lang="en-US" altLang="ko-KR" sz="1600" dirty="0" err="1" smtClean="0"/>
              <a:t>libcertcheck</a:t>
            </a:r>
            <a:r>
              <a:rPr lang="en-US" altLang="ko-KR" sz="1600" dirty="0" smtClean="0">
                <a:latin typeface="+mn-ea"/>
              </a:rPr>
              <a:t> </a:t>
            </a:r>
          </a:p>
          <a:p>
            <a:r>
              <a:rPr lang="en-US" altLang="ko-KR" sz="1600" dirty="0" smtClean="0">
                <a:latin typeface="+mn-ea"/>
              </a:rPr>
              <a:t>    │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└── </a:t>
            </a:r>
            <a:r>
              <a:rPr lang="en-US" altLang="ko-KR" sz="1600" dirty="0"/>
              <a:t>server</a:t>
            </a:r>
          </a:p>
          <a:p>
            <a:r>
              <a:rPr lang="en-US" altLang="ko-KR" sz="1600" dirty="0">
                <a:latin typeface="+mn-ea"/>
              </a:rPr>
              <a:t>        ├── </a:t>
            </a:r>
            <a:r>
              <a:rPr lang="en-US" altLang="ko-KR" sz="1600" dirty="0" err="1" smtClean="0"/>
              <a:t>facenetModels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    ├── </a:t>
            </a:r>
            <a:r>
              <a:rPr lang="en-US" altLang="ko-KR" sz="1600" dirty="0" err="1" smtClean="0"/>
              <a:t>imgs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    ├── </a:t>
            </a:r>
            <a:r>
              <a:rPr lang="en-US" altLang="ko-KR" sz="1600" dirty="0" err="1" smtClean="0"/>
              <a:t>mtCNNModels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    ├── </a:t>
            </a:r>
            <a:r>
              <a:rPr lang="en-US" altLang="ko-KR" sz="1600" dirty="0" err="1" smtClean="0"/>
              <a:t>src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    └── </a:t>
            </a:r>
            <a:r>
              <a:rPr lang="en-US" altLang="ko-KR" sz="1600" dirty="0" smtClean="0"/>
              <a:t>trt_l2norm_helper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46294" y="1182914"/>
            <a:ext cx="874410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  <a:p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// client source codes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// self signed root certificate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// CA signed certificate &amp; Private key for client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// </a:t>
            </a:r>
            <a:r>
              <a:rPr lang="en-US" altLang="ko-KR" sz="1600" dirty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CA signed certificate &amp; Private </a:t>
            </a:r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key for server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// crypto library to support crypto API and to verify the integrity of keys. </a:t>
            </a: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// the root key for the crypto API are included as a string with obfuscated.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// the path of </a:t>
            </a:r>
            <a:r>
              <a:rPr lang="en-US" altLang="ko-KR" sz="1600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faceNet</a:t>
            </a:r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models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// the path of the photo registered with name. the filename and contents are encrypted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// the path of </a:t>
            </a:r>
            <a:r>
              <a:rPr lang="en-US" altLang="ko-KR" sz="1600" dirty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machine learning </a:t>
            </a:r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model </a:t>
            </a:r>
            <a:r>
              <a:rPr lang="en-US" altLang="ko-KR" sz="1600" dirty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in </a:t>
            </a:r>
            <a:r>
              <a:rPr lang="en-US" altLang="ko-KR" sz="16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MTCNN_FaceDetection_TensorRT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// server source codes</a:t>
            </a:r>
            <a:endParaRPr lang="en-US" altLang="ko-KR" sz="16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// </a:t>
            </a:r>
            <a:r>
              <a:rPr lang="en-US" altLang="ko-KR" sz="16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TensorRT</a:t>
            </a:r>
            <a:r>
              <a:rPr lang="en-US" altLang="ko-KR" sz="1600" dirty="0">
                <a:solidFill>
                  <a:schemeClr val="bg1">
                    <a:lumMod val="65000"/>
                    <a:lumOff val="35000"/>
                  </a:schemeClr>
                </a:solidFill>
                <a:latin typeface="+mn-ea"/>
              </a:rPr>
              <a:t> L2-Norm Helper</a:t>
            </a:r>
            <a:endParaRPr lang="ko-KR" altLang="en-US" sz="1600" dirty="0">
              <a:solidFill>
                <a:schemeClr val="bg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465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7030A0"/>
                </a:solidFill>
                <a:cs typeface="Arial" panose="020B0604020202020204" pitchFamily="34" charset="0"/>
              </a:rPr>
              <a:t>Construct architecture</a:t>
            </a:r>
            <a:endParaRPr lang="ko-KR" altLang="en-US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863017" y="3108806"/>
            <a:ext cx="1425794" cy="1310966"/>
          </a:xfrm>
          <a:prstGeom prst="ellipse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 err="1" smtClean="0">
                <a:solidFill>
                  <a:schemeClr val="accent5">
                    <a:lumMod val="75000"/>
                  </a:schemeClr>
                </a:solidFill>
              </a:rPr>
              <a:t>init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522713" y="3108806"/>
            <a:ext cx="1425794" cy="1310966"/>
          </a:xfrm>
          <a:prstGeom prst="ellipse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</a:rPr>
              <a:t>logout</a:t>
            </a:r>
          </a:p>
        </p:txBody>
      </p:sp>
      <p:sp>
        <p:nvSpPr>
          <p:cNvPr id="12" name="타원 11"/>
          <p:cNvSpPr/>
          <p:nvPr/>
        </p:nvSpPr>
        <p:spPr>
          <a:xfrm>
            <a:off x="5359456" y="1650728"/>
            <a:ext cx="1425794" cy="1310966"/>
          </a:xfrm>
          <a:prstGeom prst="ellipse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</a:rPr>
              <a:t>secure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</a:rPr>
              <a:t>run</a:t>
            </a:r>
          </a:p>
        </p:txBody>
      </p:sp>
      <p:sp>
        <p:nvSpPr>
          <p:cNvPr id="13" name="타원 12"/>
          <p:cNvSpPr/>
          <p:nvPr/>
        </p:nvSpPr>
        <p:spPr>
          <a:xfrm>
            <a:off x="5359456" y="4309306"/>
            <a:ext cx="1425794" cy="1310966"/>
          </a:xfrm>
          <a:prstGeom prst="ellipse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</a:rPr>
              <a:t>non secure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</a:rPr>
              <a:t>run</a:t>
            </a:r>
          </a:p>
        </p:txBody>
      </p:sp>
      <p:sp>
        <p:nvSpPr>
          <p:cNvPr id="14" name="타원 13"/>
          <p:cNvSpPr/>
          <p:nvPr/>
        </p:nvSpPr>
        <p:spPr>
          <a:xfrm>
            <a:off x="6923459" y="2959891"/>
            <a:ext cx="1425794" cy="1310966"/>
          </a:xfrm>
          <a:prstGeom prst="ellipse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</a:rPr>
              <a:t>learn</a:t>
            </a:r>
          </a:p>
        </p:txBody>
      </p:sp>
      <p:sp>
        <p:nvSpPr>
          <p:cNvPr id="15" name="타원 14"/>
          <p:cNvSpPr/>
          <p:nvPr/>
        </p:nvSpPr>
        <p:spPr>
          <a:xfrm>
            <a:off x="8487463" y="1650728"/>
            <a:ext cx="1425794" cy="1310966"/>
          </a:xfrm>
          <a:prstGeom prst="ellipse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</a:rPr>
              <a:t>secure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</a:rPr>
              <a:t>test run</a:t>
            </a:r>
          </a:p>
        </p:txBody>
      </p:sp>
      <p:sp>
        <p:nvSpPr>
          <p:cNvPr id="16" name="타원 15"/>
          <p:cNvSpPr/>
          <p:nvPr/>
        </p:nvSpPr>
        <p:spPr>
          <a:xfrm>
            <a:off x="8487463" y="4308297"/>
            <a:ext cx="1425794" cy="1310966"/>
          </a:xfrm>
          <a:prstGeom prst="ellipse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</a:rPr>
              <a:t>non secure</a:t>
            </a:r>
          </a:p>
          <a:p>
            <a:pPr algn="ctr"/>
            <a:r>
              <a:rPr lang="en-US" altLang="ko-KR" sz="2000" dirty="0" smtClean="0">
                <a:solidFill>
                  <a:schemeClr val="accent5">
                    <a:lumMod val="75000"/>
                  </a:schemeClr>
                </a:solidFill>
              </a:rPr>
              <a:t>test run</a:t>
            </a:r>
          </a:p>
        </p:txBody>
      </p:sp>
      <p:cxnSp>
        <p:nvCxnSpPr>
          <p:cNvPr id="17" name="구부러진 연결선 16"/>
          <p:cNvCxnSpPr>
            <a:stCxn id="10" idx="0"/>
            <a:endCxn id="11" idx="0"/>
          </p:cNvCxnSpPr>
          <p:nvPr/>
        </p:nvCxnSpPr>
        <p:spPr>
          <a:xfrm rot="5400000" flipH="1" flipV="1">
            <a:off x="3405762" y="2278958"/>
            <a:ext cx="12700" cy="1659696"/>
          </a:xfrm>
          <a:prstGeom prst="curvedConnector3">
            <a:avLst>
              <a:gd name="adj1" fmla="val 180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62072" y="2495725"/>
            <a:ext cx="1658339" cy="307777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On starting program</a:t>
            </a:r>
            <a:endParaRPr lang="ko-KR" altLang="en-US" sz="1400" dirty="0"/>
          </a:p>
        </p:txBody>
      </p:sp>
      <p:cxnSp>
        <p:nvCxnSpPr>
          <p:cNvPr id="19" name="구부러진 연결선 18"/>
          <p:cNvCxnSpPr>
            <a:stCxn id="11" idx="7"/>
            <a:endCxn id="12" idx="2"/>
          </p:cNvCxnSpPr>
          <p:nvPr/>
        </p:nvCxnSpPr>
        <p:spPr>
          <a:xfrm rot="5400000" flipH="1" flipV="1">
            <a:off x="4552289" y="2493626"/>
            <a:ext cx="994582" cy="61975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2" idx="4"/>
            <a:endCxn id="13" idx="0"/>
          </p:cNvCxnSpPr>
          <p:nvPr/>
        </p:nvCxnSpPr>
        <p:spPr>
          <a:xfrm>
            <a:off x="6072353" y="2961694"/>
            <a:ext cx="0" cy="134761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5" idx="4"/>
            <a:endCxn id="16" idx="0"/>
          </p:cNvCxnSpPr>
          <p:nvPr/>
        </p:nvCxnSpPr>
        <p:spPr>
          <a:xfrm>
            <a:off x="9200360" y="2961694"/>
            <a:ext cx="0" cy="134660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2" idx="6"/>
            <a:endCxn id="15" idx="2"/>
          </p:cNvCxnSpPr>
          <p:nvPr/>
        </p:nvCxnSpPr>
        <p:spPr>
          <a:xfrm>
            <a:off x="6785250" y="2306211"/>
            <a:ext cx="1702213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3" idx="6"/>
            <a:endCxn id="16" idx="2"/>
          </p:cNvCxnSpPr>
          <p:nvPr/>
        </p:nvCxnSpPr>
        <p:spPr>
          <a:xfrm flipV="1">
            <a:off x="6785250" y="4963780"/>
            <a:ext cx="1702213" cy="100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5" idx="0"/>
            <a:endCxn id="11" idx="4"/>
          </p:cNvCxnSpPr>
          <p:nvPr/>
        </p:nvCxnSpPr>
        <p:spPr>
          <a:xfrm flipH="1" flipV="1">
            <a:off x="4235610" y="4419772"/>
            <a:ext cx="6349" cy="4656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38882" y="4885439"/>
            <a:ext cx="1406154" cy="738664"/>
          </a:xfrm>
          <a:prstGeom prst="rect">
            <a:avLst/>
          </a:prstGeom>
          <a:noFill/>
          <a:ln w="571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Can be reached</a:t>
            </a:r>
          </a:p>
          <a:p>
            <a:pPr algn="ctr"/>
            <a:r>
              <a:rPr lang="en-US" altLang="ko-KR" sz="1400" dirty="0" smtClean="0"/>
              <a:t>from any state</a:t>
            </a:r>
          </a:p>
          <a:p>
            <a:pPr algn="ctr"/>
            <a:r>
              <a:rPr lang="en-US" altLang="ko-KR" sz="1400" dirty="0" smtClean="0"/>
              <a:t>by logout button</a:t>
            </a:r>
            <a:endParaRPr lang="ko-KR" altLang="en-US" sz="1400" dirty="0"/>
          </a:p>
        </p:txBody>
      </p:sp>
      <p:cxnSp>
        <p:nvCxnSpPr>
          <p:cNvPr id="26" name="직선 화살표 연결선 25"/>
          <p:cNvCxnSpPr>
            <a:stCxn id="12" idx="5"/>
            <a:endCxn id="14" idx="1"/>
          </p:cNvCxnSpPr>
          <p:nvPr/>
        </p:nvCxnSpPr>
        <p:spPr>
          <a:xfrm>
            <a:off x="6576447" y="2769707"/>
            <a:ext cx="555815" cy="3821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3" idx="7"/>
            <a:endCxn id="14" idx="3"/>
          </p:cNvCxnSpPr>
          <p:nvPr/>
        </p:nvCxnSpPr>
        <p:spPr>
          <a:xfrm flipV="1">
            <a:off x="6576447" y="4078870"/>
            <a:ext cx="555815" cy="42242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6" idx="1"/>
            <a:endCxn id="14" idx="5"/>
          </p:cNvCxnSpPr>
          <p:nvPr/>
        </p:nvCxnSpPr>
        <p:spPr>
          <a:xfrm flipH="1" flipV="1">
            <a:off x="8140450" y="4078870"/>
            <a:ext cx="555816" cy="421414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5" idx="3"/>
            <a:endCxn id="14" idx="7"/>
          </p:cNvCxnSpPr>
          <p:nvPr/>
        </p:nvCxnSpPr>
        <p:spPr>
          <a:xfrm flipH="1">
            <a:off x="8140450" y="2769707"/>
            <a:ext cx="555816" cy="3821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631904" y="1991376"/>
            <a:ext cx="3658447" cy="23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</a:rPr>
              <a:t>Client State Diagram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46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7030A0"/>
                </a:solidFill>
                <a:cs typeface="Arial" panose="020B0604020202020204" pitchFamily="34" charset="0"/>
              </a:rPr>
              <a:t>Construct architecture</a:t>
            </a:r>
            <a:endParaRPr lang="ko-KR" altLang="en-US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40" y="2083224"/>
            <a:ext cx="5384349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95" y="2083224"/>
            <a:ext cx="5383284" cy="324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6789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7030A0"/>
                </a:solidFill>
                <a:cs typeface="Arial" panose="020B0604020202020204" pitchFamily="34" charset="0"/>
              </a:rPr>
              <a:t>Construct architecture</a:t>
            </a:r>
            <a:endParaRPr lang="ko-KR" altLang="en-US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5283" y="3099484"/>
            <a:ext cx="8626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/>
              <a:t>Let me show you demo clip..</a:t>
            </a:r>
            <a:endParaRPr lang="ko-KR" altLang="en-US" sz="4800"/>
          </a:p>
        </p:txBody>
      </p:sp>
    </p:spTree>
    <p:extLst>
      <p:ext uri="{BB962C8B-B14F-4D97-AF65-F5344CB8AC3E}">
        <p14:creationId xmlns:p14="http://schemas.microsoft.com/office/powerpoint/2010/main" val="318068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01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107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155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 rot="20867113">
            <a:off x="-299339" y="234144"/>
            <a:ext cx="5731510" cy="2876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587">
            <a:off x="6543912" y="754921"/>
            <a:ext cx="5731510" cy="41167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/>
          <p:nvPr/>
        </p:nvPicPr>
        <p:blipFill>
          <a:blip r:embed="rId4"/>
          <a:stretch>
            <a:fillRect/>
          </a:stretch>
        </p:blipFill>
        <p:spPr>
          <a:xfrm rot="21370184">
            <a:off x="3938306" y="2811231"/>
            <a:ext cx="3829152" cy="4411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/>
          <p:nvPr/>
        </p:nvPicPr>
        <p:blipFill>
          <a:blip r:embed="rId5"/>
          <a:stretch>
            <a:fillRect/>
          </a:stretch>
        </p:blipFill>
        <p:spPr>
          <a:xfrm rot="853417">
            <a:off x="413390" y="3482271"/>
            <a:ext cx="5731510" cy="3069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4329">
            <a:off x="6902838" y="3828373"/>
            <a:ext cx="5727700" cy="294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494">
            <a:off x="2842134" y="740317"/>
            <a:ext cx="6240123" cy="37383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914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</TotalTime>
  <Words>1118</Words>
  <Application>Microsoft Office PowerPoint</Application>
  <PresentationFormat>와이드스크린</PresentationFormat>
  <Paragraphs>243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5" baseType="lpstr">
      <vt:lpstr>맑은 고딕</vt:lpstr>
      <vt:lpstr>Arial</vt:lpstr>
      <vt:lpstr>Bahnschrift</vt:lpstr>
      <vt:lpstr>Calibri</vt:lpstr>
      <vt:lpstr>Calibri Light</vt:lpstr>
      <vt:lpstr>Courier New</vt:lpstr>
      <vt:lpstr>Office Theme</vt:lpstr>
      <vt:lpstr>CMU Security Specialist Course  Team Project Phase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Security Specialist Course  Team Project : Phase 1</dc:title>
  <dc:creator>박병철/책임연구원/SW Platform(연)Advanced OS TP(byungchul.park@lge.com)</dc:creator>
  <cp:lastModifiedBy>박병철/책임연구원/SW Platform(연)Advanced OS TP(byungchul.park@lge.com)</cp:lastModifiedBy>
  <cp:revision>45</cp:revision>
  <dcterms:created xsi:type="dcterms:W3CDTF">2021-06-16T06:07:03Z</dcterms:created>
  <dcterms:modified xsi:type="dcterms:W3CDTF">2021-06-17T07:15:32Z</dcterms:modified>
</cp:coreProperties>
</file>